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6"/>
  </p:notesMasterIdLst>
  <p:sldIdLst>
    <p:sldId id="279"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9144000" cy="5143500" type="screen16x9"/>
  <p:notesSz cx="6858000" cy="9144000"/>
  <p:embeddedFontLst>
    <p:embeddedFont>
      <p:font typeface="Gill Sans MT" panose="020B0502020104020203" pitchFamily="34" charset="0"/>
      <p:regular r:id="rId27"/>
      <p:bold r:id="rId28"/>
      <p:italic r:id="rId29"/>
      <p:boldItalic r:id="rId30"/>
    </p:embeddedFont>
    <p:embeddedFont>
      <p:font typeface="Raleway" pitchFamily="2" charset="0"/>
      <p:regular r:id="rId31"/>
      <p:bold r:id="rId32"/>
      <p:italic r:id="rId33"/>
      <p:boldItalic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07ff55351d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07ff55351d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0804e21cc1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0804e21cc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07ff55351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07ff55351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07ff55351d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07ff55351d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07ff55351d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07ff55351d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07ff55351d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07ff55351d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07ff55351d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07ff55351d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07ff55351d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07ff55351d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07ff55351d_1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07ff55351d_1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07ff55351d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07ff55351d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07ff55351d_1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07ff55351d_1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07ff55351d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07ff55351d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07ff55351d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07ff55351d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07ff55351d_1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07ff55351d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07ff55351d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07ff55351d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07ff55351d_1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07ff55351d_1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7ff55351d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7ff55351d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07ff55351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07ff55351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07ff55351d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07ff55351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07ff55351d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07ff55351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07ff55351d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07ff55351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07ff55351d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07ff55351d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07ff55351d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07ff55351d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2/13/2023</a:t>
            </a:fld>
            <a:endParaRPr lang="en-US" dirty="0"/>
          </a:p>
        </p:txBody>
      </p:sp>
      <p:sp>
        <p:nvSpPr>
          <p:cNvPr id="5" name="Footer Placeholder 4"/>
          <p:cNvSpPr>
            <a:spLocks noGrp="1"/>
          </p:cNvSpPr>
          <p:nvPr>
            <p:ph type="ftr" sz="quarter" idx="11"/>
          </p:nvPr>
        </p:nvSpPr>
        <p:spPr>
          <a:xfrm>
            <a:off x="1812376" y="246981"/>
            <a:ext cx="3730436" cy="231901"/>
          </a:xfrm>
        </p:spPr>
        <p:txBody>
          <a:bodyPr/>
          <a:lstStyle/>
          <a:p>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8415690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47152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751999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9256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950638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1783041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65816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0286524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2076018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4428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697340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48A87A34-81AB-432B-8DAE-1953F412C126}" type="datetimeFigureOut">
              <a:rPr lang="en-US" dirty="0"/>
              <a:pPr/>
              <a:t>2/13/2023</a:t>
            </a:fld>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4957491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dirty="0"/>
              <a:pPr/>
              <a:t>2/13/2023</a:t>
            </a:fld>
            <a:endParaRPr lang="en-US" dirty="0"/>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85027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109D5-6DD1-141F-8304-66469AFE7CEA}"/>
              </a:ext>
            </a:extLst>
          </p:cNvPr>
          <p:cNvSpPr>
            <a:spLocks noGrp="1"/>
          </p:cNvSpPr>
          <p:nvPr>
            <p:ph type="title"/>
          </p:nvPr>
        </p:nvSpPr>
        <p:spPr>
          <a:xfrm>
            <a:off x="5466957" y="3734047"/>
            <a:ext cx="3553057" cy="786926"/>
          </a:xfrm>
        </p:spPr>
        <p:txBody>
          <a:bodyPr/>
          <a:lstStyle/>
          <a:p>
            <a:r>
              <a:rPr lang="en-IN" dirty="0"/>
              <a:t>Submitted by: Saurav</a:t>
            </a:r>
            <a:br>
              <a:rPr lang="en-IN" dirty="0"/>
            </a:br>
            <a:r>
              <a:rPr lang="en-IN" dirty="0"/>
              <a:t>roll no : 2010993754</a:t>
            </a:r>
          </a:p>
        </p:txBody>
      </p:sp>
      <p:sp>
        <p:nvSpPr>
          <p:cNvPr id="4" name="TextBox 3">
            <a:extLst>
              <a:ext uri="{FF2B5EF4-FFF2-40B4-BE49-F238E27FC236}">
                <a16:creationId xmlns:a16="http://schemas.microsoft.com/office/drawing/2014/main" id="{0203E1F1-91B1-0071-708A-D275ECA8155C}"/>
              </a:ext>
            </a:extLst>
          </p:cNvPr>
          <p:cNvSpPr txBox="1"/>
          <p:nvPr/>
        </p:nvSpPr>
        <p:spPr>
          <a:xfrm>
            <a:off x="1131307" y="701567"/>
            <a:ext cx="6703016" cy="707886"/>
          </a:xfrm>
          <a:prstGeom prst="rect">
            <a:avLst/>
          </a:prstGeom>
          <a:noFill/>
        </p:spPr>
        <p:txBody>
          <a:bodyPr wrap="square" rtlCol="0">
            <a:spAutoFit/>
          </a:bodyPr>
          <a:lstStyle/>
          <a:p>
            <a:r>
              <a:rPr lang="en-IN" sz="4000" dirty="0"/>
              <a:t>E-commerce Website</a:t>
            </a:r>
          </a:p>
        </p:txBody>
      </p:sp>
    </p:spTree>
    <p:extLst>
      <p:ext uri="{BB962C8B-B14F-4D97-AF65-F5344CB8AC3E}">
        <p14:creationId xmlns:p14="http://schemas.microsoft.com/office/powerpoint/2010/main" val="1980172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1025838" y="131925"/>
            <a:ext cx="2367925" cy="4879652"/>
          </a:xfrm>
          <a:prstGeom prst="rect">
            <a:avLst/>
          </a:prstGeom>
          <a:noFill/>
          <a:ln>
            <a:noFill/>
          </a:ln>
        </p:spPr>
      </p:pic>
      <p:pic>
        <p:nvPicPr>
          <p:cNvPr id="108" name="Google Shape;108;p21"/>
          <p:cNvPicPr preferRelativeResize="0"/>
          <p:nvPr/>
        </p:nvPicPr>
        <p:blipFill>
          <a:blip r:embed="rId4">
            <a:alphaModFix/>
          </a:blip>
          <a:stretch>
            <a:fillRect/>
          </a:stretch>
        </p:blipFill>
        <p:spPr>
          <a:xfrm>
            <a:off x="3388038" y="131925"/>
            <a:ext cx="2367922" cy="4879652"/>
          </a:xfrm>
          <a:prstGeom prst="rect">
            <a:avLst/>
          </a:prstGeom>
          <a:noFill/>
          <a:ln>
            <a:noFill/>
          </a:ln>
        </p:spPr>
      </p:pic>
      <p:pic>
        <p:nvPicPr>
          <p:cNvPr id="109" name="Google Shape;109;p21"/>
          <p:cNvPicPr preferRelativeResize="0"/>
          <p:nvPr/>
        </p:nvPicPr>
        <p:blipFill>
          <a:blip r:embed="rId5">
            <a:alphaModFix/>
          </a:blip>
          <a:stretch>
            <a:fillRect/>
          </a:stretch>
        </p:blipFill>
        <p:spPr>
          <a:xfrm>
            <a:off x="5750238" y="131925"/>
            <a:ext cx="2367924" cy="48796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311700" y="-41700"/>
            <a:ext cx="8520600" cy="85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000">
                <a:latin typeface="Raleway"/>
                <a:ea typeface="Raleway"/>
                <a:cs typeface="Raleway"/>
                <a:sym typeface="Raleway"/>
              </a:rPr>
              <a:t>Product Review</a:t>
            </a:r>
            <a:endParaRPr sz="4000">
              <a:latin typeface="Raleway"/>
              <a:ea typeface="Raleway"/>
              <a:cs typeface="Raleway"/>
              <a:sym typeface="Raleway"/>
            </a:endParaRPr>
          </a:p>
        </p:txBody>
      </p:sp>
      <p:sp>
        <p:nvSpPr>
          <p:cNvPr id="115" name="Google Shape;115;p22"/>
          <p:cNvSpPr txBox="1"/>
          <p:nvPr/>
        </p:nvSpPr>
        <p:spPr>
          <a:xfrm>
            <a:off x="458550" y="3803825"/>
            <a:ext cx="82269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highlight>
                  <a:srgbClr val="F7F7F8"/>
                </a:highlight>
                <a:latin typeface="Raleway"/>
                <a:ea typeface="Raleway"/>
                <a:cs typeface="Raleway"/>
                <a:sym typeface="Raleway"/>
              </a:rPr>
              <a:t>The "Product Review" section of InstaShop's website allows customers to share their experiences and opinions about the products they have purchased. Customers can rate the product, write a review to help other customers make informed purchasing decisions. With its comprehensive and user-generated content, the Product Review section of InstaShop's website helps customers to make informed purchasing decisions and provides valuable insights into the products they are considering.</a:t>
            </a:r>
            <a:endParaRPr>
              <a:latin typeface="Raleway"/>
              <a:ea typeface="Raleway"/>
              <a:cs typeface="Raleway"/>
              <a:sym typeface="Raleway"/>
            </a:endParaRPr>
          </a:p>
        </p:txBody>
      </p:sp>
      <p:pic>
        <p:nvPicPr>
          <p:cNvPr id="116" name="Google Shape;116;p22"/>
          <p:cNvPicPr preferRelativeResize="0"/>
          <p:nvPr/>
        </p:nvPicPr>
        <p:blipFill>
          <a:blip r:embed="rId3">
            <a:alphaModFix/>
          </a:blip>
          <a:stretch>
            <a:fillRect/>
          </a:stretch>
        </p:blipFill>
        <p:spPr>
          <a:xfrm>
            <a:off x="2865650" y="775600"/>
            <a:ext cx="3412703" cy="291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268825" y="246600"/>
            <a:ext cx="8520600" cy="85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000">
                <a:latin typeface="Raleway"/>
                <a:ea typeface="Raleway"/>
                <a:cs typeface="Raleway"/>
                <a:sym typeface="Raleway"/>
              </a:rPr>
              <a:t>Shopping Cart</a:t>
            </a:r>
            <a:endParaRPr sz="4000">
              <a:latin typeface="Raleway"/>
              <a:ea typeface="Raleway"/>
              <a:cs typeface="Raleway"/>
              <a:sym typeface="Raleway"/>
            </a:endParaRPr>
          </a:p>
        </p:txBody>
      </p:sp>
      <p:sp>
        <p:nvSpPr>
          <p:cNvPr id="122" name="Google Shape;122;p23"/>
          <p:cNvSpPr txBox="1"/>
          <p:nvPr/>
        </p:nvSpPr>
        <p:spPr>
          <a:xfrm>
            <a:off x="415675" y="3446150"/>
            <a:ext cx="82269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highlight>
                  <a:srgbClr val="F7F7F8"/>
                </a:highlight>
                <a:latin typeface="Raleway"/>
                <a:ea typeface="Raleway"/>
                <a:cs typeface="Raleway"/>
                <a:sym typeface="Raleway"/>
              </a:rPr>
              <a:t>The "Shopping Cart" on InstaShop's website is a convenient and efficient way for customers to manage their purchases. The cart allows customers to add, remove, and view items as they shop, providing a real-time update on the items and costs in their cart. The shopping cart also displays the subtotal, shipping fees, and tax, giving customers a clear understanding of their total costs. With its easy-to-use interface and real-time updates, the Shopping Cart on InstaShop's website helps customers to manage their purchases with confidence and ensures a smooth and seamless checkout experience.</a:t>
            </a:r>
            <a:endParaRPr>
              <a:solidFill>
                <a:schemeClr val="dk1"/>
              </a:solidFill>
              <a:latin typeface="Raleway"/>
              <a:ea typeface="Raleway"/>
              <a:cs typeface="Raleway"/>
              <a:sym typeface="Raleway"/>
            </a:endParaRPr>
          </a:p>
        </p:txBody>
      </p:sp>
      <p:pic>
        <p:nvPicPr>
          <p:cNvPr id="123" name="Google Shape;123;p23"/>
          <p:cNvPicPr preferRelativeResize="0"/>
          <p:nvPr/>
        </p:nvPicPr>
        <p:blipFill>
          <a:blip r:embed="rId3">
            <a:alphaModFix/>
          </a:blip>
          <a:stretch>
            <a:fillRect/>
          </a:stretch>
        </p:blipFill>
        <p:spPr>
          <a:xfrm>
            <a:off x="109525" y="1358775"/>
            <a:ext cx="8839199" cy="201116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4"/>
          <p:cNvPicPr preferRelativeResize="0"/>
          <p:nvPr/>
        </p:nvPicPr>
        <p:blipFill>
          <a:blip r:embed="rId3">
            <a:alphaModFix/>
          </a:blip>
          <a:stretch>
            <a:fillRect/>
          </a:stretch>
        </p:blipFill>
        <p:spPr>
          <a:xfrm>
            <a:off x="248587" y="127638"/>
            <a:ext cx="2882275" cy="4888223"/>
          </a:xfrm>
          <a:prstGeom prst="rect">
            <a:avLst/>
          </a:prstGeom>
          <a:noFill/>
          <a:ln>
            <a:noFill/>
          </a:ln>
        </p:spPr>
      </p:pic>
      <p:pic>
        <p:nvPicPr>
          <p:cNvPr id="129" name="Google Shape;129;p24"/>
          <p:cNvPicPr preferRelativeResize="0"/>
          <p:nvPr/>
        </p:nvPicPr>
        <p:blipFill>
          <a:blip r:embed="rId4">
            <a:alphaModFix/>
          </a:blip>
          <a:stretch>
            <a:fillRect/>
          </a:stretch>
        </p:blipFill>
        <p:spPr>
          <a:xfrm>
            <a:off x="3130863" y="127638"/>
            <a:ext cx="2882267" cy="4888223"/>
          </a:xfrm>
          <a:prstGeom prst="rect">
            <a:avLst/>
          </a:prstGeom>
          <a:noFill/>
          <a:ln>
            <a:noFill/>
          </a:ln>
        </p:spPr>
      </p:pic>
      <p:pic>
        <p:nvPicPr>
          <p:cNvPr id="130" name="Google Shape;130;p24"/>
          <p:cNvPicPr preferRelativeResize="0"/>
          <p:nvPr/>
        </p:nvPicPr>
        <p:blipFill>
          <a:blip r:embed="rId5">
            <a:alphaModFix/>
          </a:blip>
          <a:stretch>
            <a:fillRect/>
          </a:stretch>
        </p:blipFill>
        <p:spPr>
          <a:xfrm>
            <a:off x="6013138" y="127638"/>
            <a:ext cx="2882269" cy="48882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311700" y="79975"/>
            <a:ext cx="8520600" cy="85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000">
                <a:latin typeface="Raleway"/>
                <a:ea typeface="Raleway"/>
                <a:cs typeface="Raleway"/>
                <a:sym typeface="Raleway"/>
              </a:rPr>
              <a:t>User Profile</a:t>
            </a:r>
            <a:endParaRPr sz="4000">
              <a:latin typeface="Raleway"/>
              <a:ea typeface="Raleway"/>
              <a:cs typeface="Raleway"/>
              <a:sym typeface="Raleway"/>
            </a:endParaRPr>
          </a:p>
        </p:txBody>
      </p:sp>
      <p:sp>
        <p:nvSpPr>
          <p:cNvPr id="136" name="Google Shape;136;p25"/>
          <p:cNvSpPr txBox="1"/>
          <p:nvPr/>
        </p:nvSpPr>
        <p:spPr>
          <a:xfrm>
            <a:off x="458550" y="3687075"/>
            <a:ext cx="82269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Raleway"/>
                <a:ea typeface="Raleway"/>
                <a:cs typeface="Raleway"/>
                <a:sym typeface="Raleway"/>
              </a:rPr>
              <a:t>The user profile in InstShop's ecommerce website allows users to manage their personal information and view their order history. Users can update their profiles, including shipping and billing information, with just a few clicks. The order details section provides a comprehensive overview of all previous orders, including order numbers, dates, and purchase amounts, making it easy for users to keep track of their shopping history.</a:t>
            </a:r>
            <a:endParaRPr>
              <a:solidFill>
                <a:schemeClr val="dk1"/>
              </a:solidFill>
              <a:latin typeface="Raleway"/>
              <a:ea typeface="Raleway"/>
              <a:cs typeface="Raleway"/>
              <a:sym typeface="Raleway"/>
            </a:endParaRPr>
          </a:p>
        </p:txBody>
      </p:sp>
      <p:pic>
        <p:nvPicPr>
          <p:cNvPr id="137" name="Google Shape;137;p25"/>
          <p:cNvPicPr preferRelativeResize="0"/>
          <p:nvPr/>
        </p:nvPicPr>
        <p:blipFill>
          <a:blip r:embed="rId3">
            <a:alphaModFix/>
          </a:blip>
          <a:stretch>
            <a:fillRect/>
          </a:stretch>
        </p:blipFill>
        <p:spPr>
          <a:xfrm>
            <a:off x="1213587" y="861150"/>
            <a:ext cx="6716826" cy="2825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6"/>
          <p:cNvPicPr preferRelativeResize="0"/>
          <p:nvPr/>
        </p:nvPicPr>
        <p:blipFill>
          <a:blip r:embed="rId3">
            <a:alphaModFix/>
          </a:blip>
          <a:stretch>
            <a:fillRect/>
          </a:stretch>
        </p:blipFill>
        <p:spPr>
          <a:xfrm>
            <a:off x="539363" y="120013"/>
            <a:ext cx="2701137" cy="4903475"/>
          </a:xfrm>
          <a:prstGeom prst="rect">
            <a:avLst/>
          </a:prstGeom>
          <a:noFill/>
          <a:ln>
            <a:noFill/>
          </a:ln>
        </p:spPr>
      </p:pic>
      <p:pic>
        <p:nvPicPr>
          <p:cNvPr id="143" name="Google Shape;143;p26"/>
          <p:cNvPicPr preferRelativeResize="0"/>
          <p:nvPr/>
        </p:nvPicPr>
        <p:blipFill>
          <a:blip r:embed="rId4">
            <a:alphaModFix/>
          </a:blip>
          <a:stretch>
            <a:fillRect/>
          </a:stretch>
        </p:blipFill>
        <p:spPr>
          <a:xfrm>
            <a:off x="3240488" y="120013"/>
            <a:ext cx="2701148" cy="4903475"/>
          </a:xfrm>
          <a:prstGeom prst="rect">
            <a:avLst/>
          </a:prstGeom>
          <a:noFill/>
          <a:ln>
            <a:noFill/>
          </a:ln>
        </p:spPr>
      </p:pic>
      <p:pic>
        <p:nvPicPr>
          <p:cNvPr id="144" name="Google Shape;144;p26"/>
          <p:cNvPicPr preferRelativeResize="0"/>
          <p:nvPr/>
        </p:nvPicPr>
        <p:blipFill>
          <a:blip r:embed="rId5">
            <a:alphaModFix/>
          </a:blip>
          <a:stretch>
            <a:fillRect/>
          </a:stretch>
        </p:blipFill>
        <p:spPr>
          <a:xfrm>
            <a:off x="5941648" y="120013"/>
            <a:ext cx="2662989" cy="4903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7"/>
          <p:cNvSpPr txBox="1">
            <a:spLocks noGrp="1"/>
          </p:cNvSpPr>
          <p:nvPr>
            <p:ph type="title"/>
          </p:nvPr>
        </p:nvSpPr>
        <p:spPr>
          <a:xfrm>
            <a:off x="5436900" y="1125675"/>
            <a:ext cx="3612600" cy="85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000">
                <a:latin typeface="Raleway"/>
                <a:ea typeface="Raleway"/>
                <a:cs typeface="Raleway"/>
                <a:sym typeface="Raleway"/>
              </a:rPr>
              <a:t>Shipping</a:t>
            </a:r>
            <a:endParaRPr sz="4000">
              <a:latin typeface="Raleway"/>
              <a:ea typeface="Raleway"/>
              <a:cs typeface="Raleway"/>
              <a:sym typeface="Raleway"/>
            </a:endParaRPr>
          </a:p>
        </p:txBody>
      </p:sp>
      <p:sp>
        <p:nvSpPr>
          <p:cNvPr id="150" name="Google Shape;150;p27"/>
          <p:cNvSpPr txBox="1"/>
          <p:nvPr/>
        </p:nvSpPr>
        <p:spPr>
          <a:xfrm>
            <a:off x="5436900" y="2277000"/>
            <a:ext cx="3612600" cy="1662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Raleway"/>
                <a:ea typeface="Raleway"/>
                <a:cs typeface="Raleway"/>
                <a:sym typeface="Raleway"/>
              </a:rPr>
              <a:t>The shipping page in InstaShop's ecommerce website allows customers to enter their shipping details, including their full name, shipping address, and contact information. This information is used to calculate shipping costs and ensure that orders are delivered to the correct address, making the checkout process smooth and efficient.</a:t>
            </a:r>
            <a:endParaRPr>
              <a:solidFill>
                <a:schemeClr val="dk1"/>
              </a:solidFill>
              <a:latin typeface="Raleway"/>
              <a:ea typeface="Raleway"/>
              <a:cs typeface="Raleway"/>
              <a:sym typeface="Raleway"/>
            </a:endParaRPr>
          </a:p>
        </p:txBody>
      </p:sp>
      <p:pic>
        <p:nvPicPr>
          <p:cNvPr id="151" name="Google Shape;151;p27"/>
          <p:cNvPicPr preferRelativeResize="0"/>
          <p:nvPr/>
        </p:nvPicPr>
        <p:blipFill>
          <a:blip r:embed="rId3">
            <a:alphaModFix/>
          </a:blip>
          <a:stretch>
            <a:fillRect/>
          </a:stretch>
        </p:blipFill>
        <p:spPr>
          <a:xfrm>
            <a:off x="152400" y="152400"/>
            <a:ext cx="5132099" cy="4499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28"/>
          <p:cNvPicPr preferRelativeResize="0"/>
          <p:nvPr/>
        </p:nvPicPr>
        <p:blipFill>
          <a:blip r:embed="rId3">
            <a:alphaModFix/>
          </a:blip>
          <a:stretch>
            <a:fillRect/>
          </a:stretch>
        </p:blipFill>
        <p:spPr>
          <a:xfrm>
            <a:off x="323950" y="152400"/>
            <a:ext cx="4248040" cy="4838702"/>
          </a:xfrm>
          <a:prstGeom prst="rect">
            <a:avLst/>
          </a:prstGeom>
          <a:noFill/>
          <a:ln>
            <a:noFill/>
          </a:ln>
        </p:spPr>
      </p:pic>
      <p:pic>
        <p:nvPicPr>
          <p:cNvPr id="157" name="Google Shape;157;p28"/>
          <p:cNvPicPr preferRelativeResize="0"/>
          <p:nvPr/>
        </p:nvPicPr>
        <p:blipFill>
          <a:blip r:embed="rId4">
            <a:alphaModFix/>
          </a:blip>
          <a:stretch>
            <a:fillRect/>
          </a:stretch>
        </p:blipFill>
        <p:spPr>
          <a:xfrm>
            <a:off x="4572000" y="152400"/>
            <a:ext cx="4248049" cy="48387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311700" y="128500"/>
            <a:ext cx="8520600" cy="85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000">
                <a:latin typeface="Raleway"/>
                <a:ea typeface="Raleway"/>
                <a:cs typeface="Raleway"/>
                <a:sym typeface="Raleway"/>
              </a:rPr>
              <a:t>Payment</a:t>
            </a:r>
            <a:endParaRPr sz="4000">
              <a:latin typeface="Raleway"/>
              <a:ea typeface="Raleway"/>
              <a:cs typeface="Raleway"/>
              <a:sym typeface="Raleway"/>
            </a:endParaRPr>
          </a:p>
        </p:txBody>
      </p:sp>
      <p:sp>
        <p:nvSpPr>
          <p:cNvPr id="163" name="Google Shape;163;p29"/>
          <p:cNvSpPr txBox="1"/>
          <p:nvPr/>
        </p:nvSpPr>
        <p:spPr>
          <a:xfrm>
            <a:off x="458549" y="3705374"/>
            <a:ext cx="82269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chemeClr val="dk1"/>
                </a:solidFill>
                <a:latin typeface="Raleway"/>
                <a:ea typeface="Raleway"/>
                <a:cs typeface="Raleway"/>
                <a:sym typeface="Raleway"/>
              </a:rPr>
              <a:t>The payment process in InstaShop’s ecommerce website allows customers to choose from a variety of payment methods, including Paypal and credit card. This feature provides a secure and convenient way for customers to complete their purchases, ensuring that their personal and financial information is protected.</a:t>
            </a:r>
            <a:endParaRPr dirty="0">
              <a:solidFill>
                <a:schemeClr val="dk1"/>
              </a:solidFill>
              <a:latin typeface="Raleway"/>
              <a:ea typeface="Raleway"/>
              <a:cs typeface="Raleway"/>
              <a:sym typeface="Raleway"/>
            </a:endParaRPr>
          </a:p>
        </p:txBody>
      </p:sp>
      <p:pic>
        <p:nvPicPr>
          <p:cNvPr id="164" name="Google Shape;164;p29"/>
          <p:cNvPicPr preferRelativeResize="0"/>
          <p:nvPr/>
        </p:nvPicPr>
        <p:blipFill>
          <a:blip r:embed="rId3">
            <a:alphaModFix/>
          </a:blip>
          <a:stretch>
            <a:fillRect/>
          </a:stretch>
        </p:blipFill>
        <p:spPr>
          <a:xfrm>
            <a:off x="1799981" y="868793"/>
            <a:ext cx="5544037" cy="2635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30"/>
          <p:cNvPicPr preferRelativeResize="0"/>
          <p:nvPr/>
        </p:nvPicPr>
        <p:blipFill>
          <a:blip r:embed="rId3">
            <a:alphaModFix/>
          </a:blip>
          <a:stretch>
            <a:fillRect/>
          </a:stretch>
        </p:blipFill>
        <p:spPr>
          <a:xfrm>
            <a:off x="55200" y="152400"/>
            <a:ext cx="4537798" cy="4838698"/>
          </a:xfrm>
          <a:prstGeom prst="rect">
            <a:avLst/>
          </a:prstGeom>
          <a:noFill/>
          <a:ln>
            <a:noFill/>
          </a:ln>
        </p:spPr>
      </p:pic>
      <p:pic>
        <p:nvPicPr>
          <p:cNvPr id="170" name="Google Shape;170;p30"/>
          <p:cNvPicPr preferRelativeResize="0"/>
          <p:nvPr/>
        </p:nvPicPr>
        <p:blipFill>
          <a:blip r:embed="rId4">
            <a:alphaModFix/>
          </a:blip>
          <a:stretch>
            <a:fillRect/>
          </a:stretch>
        </p:blipFill>
        <p:spPr>
          <a:xfrm>
            <a:off x="4551000" y="152400"/>
            <a:ext cx="4537789" cy="48386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443950"/>
            <a:ext cx="8520600" cy="953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latin typeface="Raleway"/>
                <a:ea typeface="Raleway"/>
                <a:cs typeface="Raleway"/>
                <a:sym typeface="Raleway"/>
              </a:rPr>
              <a:t>What is </a:t>
            </a:r>
            <a:r>
              <a:rPr lang="en" b="1">
                <a:latin typeface="Raleway"/>
                <a:ea typeface="Raleway"/>
                <a:cs typeface="Raleway"/>
                <a:sym typeface="Raleway"/>
              </a:rPr>
              <a:t>InstaShop</a:t>
            </a:r>
            <a:r>
              <a:rPr lang="en">
                <a:latin typeface="Raleway"/>
                <a:ea typeface="Raleway"/>
                <a:cs typeface="Raleway"/>
                <a:sym typeface="Raleway"/>
              </a:rPr>
              <a:t>?</a:t>
            </a:r>
            <a:endParaRPr>
              <a:latin typeface="Raleway"/>
              <a:ea typeface="Raleway"/>
              <a:cs typeface="Raleway"/>
              <a:sym typeface="Raleway"/>
            </a:endParaRPr>
          </a:p>
        </p:txBody>
      </p:sp>
      <p:sp>
        <p:nvSpPr>
          <p:cNvPr id="55" name="Google Shape;55;p13"/>
          <p:cNvSpPr txBox="1">
            <a:spLocks noGrp="1"/>
          </p:cNvSpPr>
          <p:nvPr>
            <p:ph type="subTitle" idx="1"/>
          </p:nvPr>
        </p:nvSpPr>
        <p:spPr>
          <a:xfrm>
            <a:off x="311700" y="2571749"/>
            <a:ext cx="8520600" cy="1419065"/>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n" sz="1200" dirty="0">
                <a:solidFill>
                  <a:schemeClr val="dk1"/>
                </a:solidFill>
                <a:latin typeface="Raleway"/>
                <a:ea typeface="Raleway"/>
                <a:cs typeface="Raleway"/>
                <a:sym typeface="Raleway"/>
              </a:rPr>
              <a:t>"InstaShop" is a user-friendly ecommerce website that provides a seamless shopping experience for customers. With a sleek and modern design, customers can easily browse and purchase products from a wide range of categories, including fashion, electronics, home goods, and more. The site features high-quality product images, detailed product descriptions, and a convenient shopping cart system, making it easy for customers to find what they're looking for and complete their purchase. In addition, InstaShop offers fast and reliable shipping, a secure checkout process, and friendly customer support, ensuring that customers have a positive shopping experience from start to finish.</a:t>
            </a:r>
            <a:endParaRPr dirty="0">
              <a:solidFill>
                <a:schemeClr val="dk1"/>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311700" y="128500"/>
            <a:ext cx="8520600" cy="85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000">
                <a:latin typeface="Raleway"/>
                <a:ea typeface="Raleway"/>
                <a:cs typeface="Raleway"/>
                <a:sym typeface="Raleway"/>
              </a:rPr>
              <a:t>Order Place</a:t>
            </a:r>
            <a:endParaRPr sz="4000">
              <a:latin typeface="Raleway"/>
              <a:ea typeface="Raleway"/>
              <a:cs typeface="Raleway"/>
              <a:sym typeface="Raleway"/>
            </a:endParaRPr>
          </a:p>
        </p:txBody>
      </p:sp>
      <p:sp>
        <p:nvSpPr>
          <p:cNvPr id="176" name="Google Shape;176;p31"/>
          <p:cNvSpPr txBox="1"/>
          <p:nvPr/>
        </p:nvSpPr>
        <p:spPr>
          <a:xfrm>
            <a:off x="458550" y="3845200"/>
            <a:ext cx="82269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highlight>
                  <a:srgbClr val="F7F7F8"/>
                </a:highlight>
                <a:latin typeface="Raleway"/>
                <a:ea typeface="Raleway"/>
                <a:cs typeface="Raleway"/>
                <a:sym typeface="Raleway"/>
              </a:rPr>
              <a:t>The "Order Place" page of InstaShop's website is where customers finalize and complete their purchases. The page is designed to be secure and user-friendly, allowing customers to easily enter their shipping and payment information. The page displays a summary of the items in the customer's cart, the total cost of the order, and the estimated delivery date. Customers can choose from a range of shipping options and payment methods, including credit card, PayPal, and more. With its clear and straightforward design,</a:t>
            </a:r>
            <a:endParaRPr>
              <a:solidFill>
                <a:schemeClr val="dk1"/>
              </a:solidFill>
              <a:latin typeface="Raleway"/>
              <a:ea typeface="Raleway"/>
              <a:cs typeface="Raleway"/>
              <a:sym typeface="Raleway"/>
            </a:endParaRPr>
          </a:p>
        </p:txBody>
      </p:sp>
      <p:pic>
        <p:nvPicPr>
          <p:cNvPr id="177" name="Google Shape;177;p31"/>
          <p:cNvPicPr preferRelativeResize="0"/>
          <p:nvPr/>
        </p:nvPicPr>
        <p:blipFill>
          <a:blip r:embed="rId3">
            <a:alphaModFix/>
          </a:blip>
          <a:stretch>
            <a:fillRect/>
          </a:stretch>
        </p:blipFill>
        <p:spPr>
          <a:xfrm>
            <a:off x="883975" y="1123600"/>
            <a:ext cx="7376049" cy="2657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32"/>
          <p:cNvPicPr preferRelativeResize="0"/>
          <p:nvPr/>
        </p:nvPicPr>
        <p:blipFill>
          <a:blip r:embed="rId3">
            <a:alphaModFix/>
          </a:blip>
          <a:stretch>
            <a:fillRect/>
          </a:stretch>
        </p:blipFill>
        <p:spPr>
          <a:xfrm>
            <a:off x="152400" y="152400"/>
            <a:ext cx="2985118" cy="4838702"/>
          </a:xfrm>
          <a:prstGeom prst="rect">
            <a:avLst/>
          </a:prstGeom>
          <a:noFill/>
          <a:ln>
            <a:noFill/>
          </a:ln>
        </p:spPr>
      </p:pic>
      <p:pic>
        <p:nvPicPr>
          <p:cNvPr id="183" name="Google Shape;183;p32"/>
          <p:cNvPicPr preferRelativeResize="0"/>
          <p:nvPr/>
        </p:nvPicPr>
        <p:blipFill>
          <a:blip r:embed="rId4">
            <a:alphaModFix/>
          </a:blip>
          <a:stretch>
            <a:fillRect/>
          </a:stretch>
        </p:blipFill>
        <p:spPr>
          <a:xfrm>
            <a:off x="3124200" y="152400"/>
            <a:ext cx="2985125" cy="4838702"/>
          </a:xfrm>
          <a:prstGeom prst="rect">
            <a:avLst/>
          </a:prstGeom>
          <a:noFill/>
          <a:ln>
            <a:noFill/>
          </a:ln>
        </p:spPr>
      </p:pic>
      <p:pic>
        <p:nvPicPr>
          <p:cNvPr id="184" name="Google Shape;184;p32"/>
          <p:cNvPicPr preferRelativeResize="0"/>
          <p:nvPr/>
        </p:nvPicPr>
        <p:blipFill>
          <a:blip r:embed="rId5">
            <a:alphaModFix/>
          </a:blip>
          <a:stretch>
            <a:fillRect/>
          </a:stretch>
        </p:blipFill>
        <p:spPr>
          <a:xfrm>
            <a:off x="6096000" y="152400"/>
            <a:ext cx="2985122" cy="48387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311700" y="0"/>
            <a:ext cx="8520600" cy="85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000">
                <a:latin typeface="Raleway"/>
                <a:ea typeface="Raleway"/>
                <a:cs typeface="Raleway"/>
                <a:sym typeface="Raleway"/>
              </a:rPr>
              <a:t>Order Page</a:t>
            </a:r>
            <a:endParaRPr sz="4000">
              <a:latin typeface="Raleway"/>
              <a:ea typeface="Raleway"/>
              <a:cs typeface="Raleway"/>
              <a:sym typeface="Raleway"/>
            </a:endParaRPr>
          </a:p>
        </p:txBody>
      </p:sp>
      <p:sp>
        <p:nvSpPr>
          <p:cNvPr id="190" name="Google Shape;190;p33"/>
          <p:cNvSpPr txBox="1"/>
          <p:nvPr/>
        </p:nvSpPr>
        <p:spPr>
          <a:xfrm>
            <a:off x="458549" y="3700387"/>
            <a:ext cx="82269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chemeClr val="dk1"/>
                </a:solidFill>
                <a:latin typeface="Raleway"/>
                <a:ea typeface="Raleway"/>
                <a:cs typeface="Raleway"/>
                <a:sym typeface="Raleway"/>
              </a:rPr>
              <a:t>The "Order" page in InstaShop's ecommerce website provides a comprehensive overview of all order details, including shipping information, ordered items, and payment method. This page also features an additional Paypal button, which uses Paypal's REST API for secure and efficient payment processing. Once the payment is made, the status of the payment is immediately updated, ensuring that customers always have up-to-date information about their orders</a:t>
            </a:r>
            <a:endParaRPr dirty="0">
              <a:solidFill>
                <a:schemeClr val="dk1"/>
              </a:solidFill>
              <a:latin typeface="Raleway"/>
              <a:ea typeface="Raleway"/>
              <a:cs typeface="Raleway"/>
              <a:sym typeface="Raleway"/>
            </a:endParaRPr>
          </a:p>
        </p:txBody>
      </p:sp>
      <p:pic>
        <p:nvPicPr>
          <p:cNvPr id="191" name="Google Shape;191;p33"/>
          <p:cNvPicPr preferRelativeResize="0"/>
          <p:nvPr/>
        </p:nvPicPr>
        <p:blipFill>
          <a:blip r:embed="rId3">
            <a:alphaModFix/>
          </a:blip>
          <a:stretch>
            <a:fillRect/>
          </a:stretch>
        </p:blipFill>
        <p:spPr>
          <a:xfrm>
            <a:off x="1641174" y="682137"/>
            <a:ext cx="5861651" cy="3018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4"/>
          <p:cNvPicPr preferRelativeResize="0"/>
          <p:nvPr/>
        </p:nvPicPr>
        <p:blipFill>
          <a:blip r:embed="rId3">
            <a:alphaModFix/>
          </a:blip>
          <a:stretch>
            <a:fillRect/>
          </a:stretch>
        </p:blipFill>
        <p:spPr>
          <a:xfrm>
            <a:off x="598875" y="102875"/>
            <a:ext cx="2649653" cy="4937748"/>
          </a:xfrm>
          <a:prstGeom prst="rect">
            <a:avLst/>
          </a:prstGeom>
          <a:noFill/>
          <a:ln>
            <a:noFill/>
          </a:ln>
        </p:spPr>
      </p:pic>
      <p:pic>
        <p:nvPicPr>
          <p:cNvPr id="197" name="Google Shape;197;p34"/>
          <p:cNvPicPr preferRelativeResize="0"/>
          <p:nvPr/>
        </p:nvPicPr>
        <p:blipFill>
          <a:blip r:embed="rId4">
            <a:alphaModFix/>
          </a:blip>
          <a:stretch>
            <a:fillRect/>
          </a:stretch>
        </p:blipFill>
        <p:spPr>
          <a:xfrm>
            <a:off x="3248525" y="102875"/>
            <a:ext cx="2676526" cy="4937748"/>
          </a:xfrm>
          <a:prstGeom prst="rect">
            <a:avLst/>
          </a:prstGeom>
          <a:noFill/>
          <a:ln>
            <a:noFill/>
          </a:ln>
        </p:spPr>
      </p:pic>
      <p:pic>
        <p:nvPicPr>
          <p:cNvPr id="198" name="Google Shape;198;p34"/>
          <p:cNvPicPr preferRelativeResize="0"/>
          <p:nvPr/>
        </p:nvPicPr>
        <p:blipFill>
          <a:blip r:embed="rId5">
            <a:alphaModFix/>
          </a:blip>
          <a:stretch>
            <a:fillRect/>
          </a:stretch>
        </p:blipFill>
        <p:spPr>
          <a:xfrm>
            <a:off x="5925038" y="102875"/>
            <a:ext cx="2620093" cy="493774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5"/>
          <p:cNvSpPr txBox="1">
            <a:spLocks noGrp="1"/>
          </p:cNvSpPr>
          <p:nvPr>
            <p:ph type="ctrTitle"/>
          </p:nvPr>
        </p:nvSpPr>
        <p:spPr>
          <a:xfrm>
            <a:off x="311700" y="1443950"/>
            <a:ext cx="8520600" cy="953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latin typeface="Raleway"/>
                <a:ea typeface="Raleway"/>
                <a:cs typeface="Raleway"/>
                <a:sym typeface="Raleway"/>
              </a:rPr>
              <a:t>Thank You!</a:t>
            </a:r>
            <a:endParaRPr b="1">
              <a:latin typeface="Raleway"/>
              <a:ea typeface="Raleway"/>
              <a:cs typeface="Raleway"/>
              <a:sym typeface="Raleway"/>
            </a:endParaRPr>
          </a:p>
        </p:txBody>
      </p:sp>
      <p:sp>
        <p:nvSpPr>
          <p:cNvPr id="204" name="Google Shape;204;p35"/>
          <p:cNvSpPr txBox="1">
            <a:spLocks noGrp="1"/>
          </p:cNvSpPr>
          <p:nvPr>
            <p:ph type="subTitle" idx="1"/>
          </p:nvPr>
        </p:nvSpPr>
        <p:spPr>
          <a:xfrm>
            <a:off x="529500" y="2468050"/>
            <a:ext cx="8085000" cy="1342800"/>
          </a:xfrm>
          <a:prstGeom prst="rect">
            <a:avLst/>
          </a:prstGeom>
        </p:spPr>
        <p:txBody>
          <a:bodyPr spcFirstLastPara="1" wrap="square" lIns="91425" tIns="91425" rIns="91425" bIns="91425" anchor="t" anchorCtr="0">
            <a:normAutofit fontScale="92500" lnSpcReduction="10000"/>
          </a:bodyPr>
          <a:lstStyle/>
          <a:p>
            <a:pPr marL="0" lvl="0" indent="0" algn="ctr" rtl="0">
              <a:spcBef>
                <a:spcPts val="0"/>
              </a:spcBef>
              <a:spcAft>
                <a:spcPts val="0"/>
              </a:spcAft>
              <a:buNone/>
            </a:pPr>
            <a:r>
              <a:rPr lang="en" sz="1400">
                <a:solidFill>
                  <a:schemeClr val="dk1"/>
                </a:solidFill>
                <a:highlight>
                  <a:srgbClr val="F7F7F8"/>
                </a:highlight>
                <a:latin typeface="Raleway"/>
                <a:ea typeface="Raleway"/>
                <a:cs typeface="Raleway"/>
                <a:sym typeface="Raleway"/>
              </a:rPr>
              <a:t>Thank you for taking the time to review the different components of InstaShop's website. I hope the information provided has given you a good understanding of what the site has to offer. If you have any further questions or would like to learn more, please don't hesitate to reach out. Thank you again for your interest in InstaShop!</a:t>
            </a:r>
            <a:endParaRPr sz="1400">
              <a:solidFill>
                <a:schemeClr val="dk1"/>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458550" y="2571750"/>
            <a:ext cx="8226900" cy="24012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Clr>
                <a:schemeClr val="dk1"/>
              </a:buClr>
              <a:buSzPts val="1100"/>
              <a:buFont typeface="Arial"/>
              <a:buNone/>
            </a:pPr>
            <a:r>
              <a:rPr lang="en" sz="1200" dirty="0">
                <a:solidFill>
                  <a:schemeClr val="dk1"/>
                </a:solidFill>
                <a:latin typeface="Raleway"/>
                <a:ea typeface="Raleway"/>
                <a:cs typeface="Raleway"/>
                <a:sym typeface="Raleway"/>
              </a:rPr>
              <a:t>The "Navbar" of InstaShop's website is a key component of its user-friendly interface. The top of the website features the brand name in a prominent location, ensuring that customers are always aware of which site they are shopping on. Beside the brand name, there is a search box that makes it easy for customers to quickly find what they're looking for. The search box is intuitive and provides relevant results in real-time, helping customers to find the products they want more efficiently. The Navbar also features a shopping cart icon, which displays the number of items in the customer's cart and allows them to quickly access and review their cart at any time. Finally, there is a "Sign In" button that allows customers to log into their account or create a new account, giving them access to additional features such as order history and personalized recommendations. The Navbar of InstaShop's website is designed to be simple, intuitive, and user-friendly, making it easy for customers to navigate and find what they're looking for.</a:t>
            </a:r>
            <a:endParaRPr sz="1200" dirty="0">
              <a:solidFill>
                <a:schemeClr val="dk1"/>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endParaRPr sz="1200" dirty="0">
              <a:solidFill>
                <a:schemeClr val="dk1"/>
              </a:solidFill>
              <a:latin typeface="Raleway"/>
              <a:ea typeface="Raleway"/>
              <a:cs typeface="Raleway"/>
              <a:sym typeface="Raleway"/>
            </a:endParaRPr>
          </a:p>
          <a:p>
            <a:pPr marL="0" lvl="0" indent="0" algn="ctr" rtl="0">
              <a:lnSpc>
                <a:spcPct val="100000"/>
              </a:lnSpc>
              <a:spcBef>
                <a:spcPts val="0"/>
              </a:spcBef>
              <a:spcAft>
                <a:spcPts val="0"/>
              </a:spcAft>
              <a:buNone/>
            </a:pPr>
            <a:endParaRPr sz="1200" dirty="0">
              <a:solidFill>
                <a:schemeClr val="dk1"/>
              </a:solidFill>
              <a:latin typeface="Raleway"/>
              <a:ea typeface="Raleway"/>
              <a:cs typeface="Raleway"/>
              <a:sym typeface="Raleway"/>
            </a:endParaRPr>
          </a:p>
        </p:txBody>
      </p:sp>
      <p:sp>
        <p:nvSpPr>
          <p:cNvPr id="61" name="Google Shape;61;p14"/>
          <p:cNvSpPr txBox="1">
            <a:spLocks noGrp="1"/>
          </p:cNvSpPr>
          <p:nvPr>
            <p:ph type="ctrTitle"/>
          </p:nvPr>
        </p:nvSpPr>
        <p:spPr>
          <a:xfrm>
            <a:off x="311700" y="487825"/>
            <a:ext cx="8520600" cy="8535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4000">
                <a:latin typeface="Raleway"/>
                <a:ea typeface="Raleway"/>
                <a:cs typeface="Raleway"/>
                <a:sym typeface="Raleway"/>
              </a:rPr>
              <a:t>Navbar</a:t>
            </a:r>
            <a:endParaRPr sz="4000">
              <a:latin typeface="Raleway"/>
              <a:ea typeface="Raleway"/>
              <a:cs typeface="Raleway"/>
              <a:sym typeface="Raleway"/>
            </a:endParaRPr>
          </a:p>
        </p:txBody>
      </p:sp>
      <p:pic>
        <p:nvPicPr>
          <p:cNvPr id="62" name="Google Shape;62;p14"/>
          <p:cNvPicPr preferRelativeResize="0"/>
          <p:nvPr/>
        </p:nvPicPr>
        <p:blipFill>
          <a:blip r:embed="rId3">
            <a:alphaModFix/>
          </a:blip>
          <a:stretch>
            <a:fillRect/>
          </a:stretch>
        </p:blipFill>
        <p:spPr>
          <a:xfrm>
            <a:off x="152400" y="1462950"/>
            <a:ext cx="8839201" cy="5328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158250" y="136200"/>
            <a:ext cx="3413749" cy="4871076"/>
          </a:xfrm>
          <a:prstGeom prst="rect">
            <a:avLst/>
          </a:prstGeom>
          <a:noFill/>
          <a:ln>
            <a:noFill/>
          </a:ln>
        </p:spPr>
      </p:pic>
      <p:pic>
        <p:nvPicPr>
          <p:cNvPr id="68" name="Google Shape;68;p15"/>
          <p:cNvPicPr preferRelativeResize="0"/>
          <p:nvPr/>
        </p:nvPicPr>
        <p:blipFill>
          <a:blip r:embed="rId4">
            <a:alphaModFix/>
          </a:blip>
          <a:stretch>
            <a:fillRect/>
          </a:stretch>
        </p:blipFill>
        <p:spPr>
          <a:xfrm>
            <a:off x="4572000" y="136200"/>
            <a:ext cx="3413744" cy="48710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194700"/>
            <a:ext cx="8520600" cy="85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000">
                <a:latin typeface="Raleway"/>
                <a:ea typeface="Raleway"/>
                <a:cs typeface="Raleway"/>
                <a:sym typeface="Raleway"/>
              </a:rPr>
              <a:t>Product Carousel</a:t>
            </a:r>
            <a:endParaRPr sz="4000">
              <a:latin typeface="Raleway"/>
              <a:ea typeface="Raleway"/>
              <a:cs typeface="Raleway"/>
              <a:sym typeface="Raleway"/>
            </a:endParaRPr>
          </a:p>
        </p:txBody>
      </p:sp>
      <p:sp>
        <p:nvSpPr>
          <p:cNvPr id="74" name="Google Shape;74;p16"/>
          <p:cNvSpPr txBox="1"/>
          <p:nvPr/>
        </p:nvSpPr>
        <p:spPr>
          <a:xfrm>
            <a:off x="458550" y="3697325"/>
            <a:ext cx="82269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Raleway"/>
                <a:ea typeface="Raleway"/>
                <a:cs typeface="Raleway"/>
                <a:sym typeface="Raleway"/>
              </a:rPr>
              <a:t>The Product Carousel in InstaShop's ecommerce website displays the top products in a visually appealing slider format. As users scroll through the carousel, they can view high-quality images of the products and quickly access detailed information. This feature makes it easy for users to discover new products and find what they're looking for, all in one place.</a:t>
            </a:r>
            <a:endParaRPr>
              <a:solidFill>
                <a:schemeClr val="dk1"/>
              </a:solidFill>
              <a:latin typeface="Raleway"/>
              <a:ea typeface="Raleway"/>
              <a:cs typeface="Raleway"/>
              <a:sym typeface="Raleway"/>
            </a:endParaRPr>
          </a:p>
        </p:txBody>
      </p:sp>
      <p:pic>
        <p:nvPicPr>
          <p:cNvPr id="75" name="Google Shape;75;p16"/>
          <p:cNvPicPr preferRelativeResize="0"/>
          <p:nvPr/>
        </p:nvPicPr>
        <p:blipFill>
          <a:blip r:embed="rId3">
            <a:alphaModFix/>
          </a:blip>
          <a:stretch>
            <a:fillRect/>
          </a:stretch>
        </p:blipFill>
        <p:spPr>
          <a:xfrm>
            <a:off x="1213113" y="1048200"/>
            <a:ext cx="6717772" cy="2344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7"/>
          <p:cNvPicPr preferRelativeResize="0"/>
          <p:nvPr/>
        </p:nvPicPr>
        <p:blipFill>
          <a:blip r:embed="rId3">
            <a:alphaModFix/>
          </a:blip>
          <a:stretch>
            <a:fillRect/>
          </a:stretch>
        </p:blipFill>
        <p:spPr>
          <a:xfrm>
            <a:off x="-2387" y="953338"/>
            <a:ext cx="4576775" cy="3236826"/>
          </a:xfrm>
          <a:prstGeom prst="rect">
            <a:avLst/>
          </a:prstGeom>
          <a:noFill/>
          <a:ln>
            <a:noFill/>
          </a:ln>
        </p:spPr>
      </p:pic>
      <p:pic>
        <p:nvPicPr>
          <p:cNvPr id="81" name="Google Shape;81;p17"/>
          <p:cNvPicPr preferRelativeResize="0"/>
          <p:nvPr/>
        </p:nvPicPr>
        <p:blipFill>
          <a:blip r:embed="rId4">
            <a:alphaModFix/>
          </a:blip>
          <a:stretch>
            <a:fillRect/>
          </a:stretch>
        </p:blipFill>
        <p:spPr>
          <a:xfrm>
            <a:off x="4569613" y="953338"/>
            <a:ext cx="4576773" cy="3236824"/>
          </a:xfrm>
          <a:prstGeom prst="rect">
            <a:avLst/>
          </a:prstGeom>
          <a:noFill/>
          <a:ln>
            <a:noFill/>
          </a:ln>
        </p:spPr>
      </p:pic>
      <p:pic>
        <p:nvPicPr>
          <p:cNvPr id="82" name="Google Shape;82;p17"/>
          <p:cNvPicPr preferRelativeResize="0"/>
          <p:nvPr/>
        </p:nvPicPr>
        <p:blipFill>
          <a:blip r:embed="rId3">
            <a:alphaModFix/>
          </a:blip>
          <a:stretch>
            <a:fillRect/>
          </a:stretch>
        </p:blipFill>
        <p:spPr>
          <a:xfrm>
            <a:off x="-2375" y="953350"/>
            <a:ext cx="4576750" cy="32367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1700"/>
            <a:ext cx="8520600" cy="85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000">
                <a:latin typeface="Raleway"/>
                <a:ea typeface="Raleway"/>
                <a:cs typeface="Raleway"/>
                <a:sym typeface="Raleway"/>
              </a:rPr>
              <a:t>Latest Products</a:t>
            </a:r>
            <a:endParaRPr sz="4000">
              <a:latin typeface="Raleway"/>
              <a:ea typeface="Raleway"/>
              <a:cs typeface="Raleway"/>
              <a:sym typeface="Raleway"/>
            </a:endParaRPr>
          </a:p>
        </p:txBody>
      </p:sp>
      <p:sp>
        <p:nvSpPr>
          <p:cNvPr id="88" name="Google Shape;88;p18"/>
          <p:cNvSpPr txBox="1"/>
          <p:nvPr/>
        </p:nvSpPr>
        <p:spPr>
          <a:xfrm>
            <a:off x="458550" y="4349450"/>
            <a:ext cx="82269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highlight>
                  <a:srgbClr val="F7F7F8"/>
                </a:highlight>
                <a:latin typeface="Raleway"/>
                <a:ea typeface="Raleway"/>
                <a:cs typeface="Raleway"/>
                <a:sym typeface="Raleway"/>
              </a:rPr>
              <a:t>The "Latest Products" section of InstaShop's website showcases the newest and most popular products available on the site. This section is prominently displayed on the homepage, making it easy for customers to stay up-to-date with the latest trends and products. </a:t>
            </a:r>
            <a:endParaRPr>
              <a:latin typeface="Raleway"/>
              <a:ea typeface="Raleway"/>
              <a:cs typeface="Raleway"/>
              <a:sym typeface="Raleway"/>
            </a:endParaRPr>
          </a:p>
        </p:txBody>
      </p:sp>
      <p:pic>
        <p:nvPicPr>
          <p:cNvPr id="89" name="Google Shape;89;p18"/>
          <p:cNvPicPr preferRelativeResize="0"/>
          <p:nvPr/>
        </p:nvPicPr>
        <p:blipFill>
          <a:blip r:embed="rId3">
            <a:alphaModFix/>
          </a:blip>
          <a:stretch>
            <a:fillRect/>
          </a:stretch>
        </p:blipFill>
        <p:spPr>
          <a:xfrm>
            <a:off x="1780350" y="811800"/>
            <a:ext cx="5583290" cy="34128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9"/>
          <p:cNvPicPr preferRelativeResize="0"/>
          <p:nvPr/>
        </p:nvPicPr>
        <p:blipFill>
          <a:blip r:embed="rId3">
            <a:alphaModFix/>
          </a:blip>
          <a:stretch>
            <a:fillRect/>
          </a:stretch>
        </p:blipFill>
        <p:spPr>
          <a:xfrm>
            <a:off x="-10" y="747025"/>
            <a:ext cx="4610370" cy="3460924"/>
          </a:xfrm>
          <a:prstGeom prst="rect">
            <a:avLst/>
          </a:prstGeom>
          <a:noFill/>
          <a:ln>
            <a:noFill/>
          </a:ln>
        </p:spPr>
      </p:pic>
      <p:pic>
        <p:nvPicPr>
          <p:cNvPr id="95" name="Google Shape;95;p19"/>
          <p:cNvPicPr preferRelativeResize="0"/>
          <p:nvPr/>
        </p:nvPicPr>
        <p:blipFill>
          <a:blip r:embed="rId4">
            <a:alphaModFix/>
          </a:blip>
          <a:stretch>
            <a:fillRect/>
          </a:stretch>
        </p:blipFill>
        <p:spPr>
          <a:xfrm>
            <a:off x="4495800" y="747025"/>
            <a:ext cx="4671300" cy="34609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1700"/>
            <a:ext cx="8520600" cy="85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000">
                <a:latin typeface="Raleway"/>
                <a:ea typeface="Raleway"/>
                <a:cs typeface="Raleway"/>
                <a:sym typeface="Raleway"/>
              </a:rPr>
              <a:t>Product Page</a:t>
            </a:r>
            <a:endParaRPr sz="4000">
              <a:latin typeface="Raleway"/>
              <a:ea typeface="Raleway"/>
              <a:cs typeface="Raleway"/>
              <a:sym typeface="Raleway"/>
            </a:endParaRPr>
          </a:p>
        </p:txBody>
      </p:sp>
      <p:sp>
        <p:nvSpPr>
          <p:cNvPr id="101" name="Google Shape;101;p20"/>
          <p:cNvSpPr txBox="1"/>
          <p:nvPr/>
        </p:nvSpPr>
        <p:spPr>
          <a:xfrm>
            <a:off x="458550" y="4035300"/>
            <a:ext cx="82269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highlight>
                  <a:srgbClr val="F7F7F8"/>
                </a:highlight>
                <a:latin typeface="Raleway"/>
                <a:ea typeface="Raleway"/>
                <a:cs typeface="Raleway"/>
                <a:sym typeface="Raleway"/>
              </a:rPr>
              <a:t>The "Product Details" section of InstaShop's website provides customers with in-depth information about the products they are interested in. This section includes high-quality images of the product, a detailed product description, and a list of features and specifications, allowing customers to make informed purchasing decisions.The section also includes customer reviews and ratings, providing valuable insights and helping customers to make informed decisions about the products they're considering. </a:t>
            </a:r>
            <a:endParaRPr>
              <a:solidFill>
                <a:schemeClr val="dk1"/>
              </a:solidFill>
              <a:latin typeface="Raleway"/>
              <a:ea typeface="Raleway"/>
              <a:cs typeface="Raleway"/>
              <a:sym typeface="Raleway"/>
            </a:endParaRPr>
          </a:p>
        </p:txBody>
      </p:sp>
      <p:pic>
        <p:nvPicPr>
          <p:cNvPr id="102" name="Google Shape;102;p20"/>
          <p:cNvPicPr preferRelativeResize="0"/>
          <p:nvPr/>
        </p:nvPicPr>
        <p:blipFill>
          <a:blip r:embed="rId3">
            <a:alphaModFix/>
          </a:blip>
          <a:stretch>
            <a:fillRect/>
          </a:stretch>
        </p:blipFill>
        <p:spPr>
          <a:xfrm>
            <a:off x="1306550" y="674650"/>
            <a:ext cx="6530896" cy="3288000"/>
          </a:xfrm>
          <a:prstGeom prst="rect">
            <a:avLst/>
          </a:prstGeom>
          <a:noFill/>
          <a:ln>
            <a:noFill/>
          </a:ln>
        </p:spPr>
      </p:pic>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3</TotalTime>
  <Words>1117</Words>
  <Application>Microsoft Office PowerPoint</Application>
  <PresentationFormat>On-screen Show (16:9)</PresentationFormat>
  <Paragraphs>28</Paragraphs>
  <Slides>24</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Gill Sans MT</vt:lpstr>
      <vt:lpstr>Arial</vt:lpstr>
      <vt:lpstr>Raleway</vt:lpstr>
      <vt:lpstr>Gallery</vt:lpstr>
      <vt:lpstr>Submitted by: Saurav roll no : 2010993754</vt:lpstr>
      <vt:lpstr>What is InstaShop?</vt:lpstr>
      <vt:lpstr>Navbar</vt:lpstr>
      <vt:lpstr>PowerPoint Presentation</vt:lpstr>
      <vt:lpstr>Product Carousel</vt:lpstr>
      <vt:lpstr>PowerPoint Presentation</vt:lpstr>
      <vt:lpstr>Latest Products</vt:lpstr>
      <vt:lpstr>PowerPoint Presentation</vt:lpstr>
      <vt:lpstr>Product Page</vt:lpstr>
      <vt:lpstr>PowerPoint Presentation</vt:lpstr>
      <vt:lpstr>Product Review</vt:lpstr>
      <vt:lpstr>Shopping Cart</vt:lpstr>
      <vt:lpstr>PowerPoint Presentation</vt:lpstr>
      <vt:lpstr>User Profile</vt:lpstr>
      <vt:lpstr>PowerPoint Presentation</vt:lpstr>
      <vt:lpstr>Shipping</vt:lpstr>
      <vt:lpstr>PowerPoint Presentation</vt:lpstr>
      <vt:lpstr>Payment</vt:lpstr>
      <vt:lpstr>PowerPoint Presentation</vt:lpstr>
      <vt:lpstr>Order Place</vt:lpstr>
      <vt:lpstr>PowerPoint Presentation</vt:lpstr>
      <vt:lpstr>Order Page</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InstaShop?</dc:title>
  <cp:lastModifiedBy>Prakshal Jain</cp:lastModifiedBy>
  <cp:revision>3</cp:revision>
  <dcterms:modified xsi:type="dcterms:W3CDTF">2023-02-13T17:17:15Z</dcterms:modified>
</cp:coreProperties>
</file>